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1"/>
  </p:notesMasterIdLst>
  <p:sldIdLst>
    <p:sldId id="277" r:id="rId2"/>
    <p:sldId id="257" r:id="rId3"/>
    <p:sldId id="258" r:id="rId4"/>
    <p:sldId id="282" r:id="rId5"/>
    <p:sldId id="265" r:id="rId6"/>
    <p:sldId id="256" r:id="rId7"/>
    <p:sldId id="260" r:id="rId8"/>
    <p:sldId id="278" r:id="rId9"/>
    <p:sldId id="279" r:id="rId10"/>
    <p:sldId id="259" r:id="rId11"/>
    <p:sldId id="281" r:id="rId12"/>
    <p:sldId id="280" r:id="rId13"/>
    <p:sldId id="261" r:id="rId14"/>
    <p:sldId id="262" r:id="rId15"/>
    <p:sldId id="263" r:id="rId16"/>
    <p:sldId id="264" r:id="rId17"/>
    <p:sldId id="266" r:id="rId18"/>
    <p:sldId id="267" r:id="rId19"/>
    <p:sldId id="26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99"/>
    <a:srgbClr val="FF000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94578" autoAdjust="0"/>
  </p:normalViewPr>
  <p:slideViewPr>
    <p:cSldViewPr>
      <p:cViewPr varScale="1">
        <p:scale>
          <a:sx n="61" d="100"/>
          <a:sy n="61" d="100"/>
        </p:scale>
        <p:origin x="-19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4329B9-B324-418F-A425-AC4697DB1197}" type="datetimeFigureOut">
              <a:rPr lang="en-US" smtClean="0"/>
              <a:pPr/>
              <a:t>1/20/2014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9900B6-2278-428B-897D-1BFBF5D46DB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fld id="{235E10B2-99AA-4AF9-8146-AAC8889CDC1F}" type="slidenum">
              <a:rPr lang="en-US"/>
              <a:pPr/>
              <a:t>1</a:t>
            </a:fld>
            <a:endParaRPr 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p:spPr>
        <p:txBody>
          <a:bodyPr/>
          <a:lstStyle/>
          <a:p>
            <a:pPr algn="ctr" eaLnBrk="1" hangingPunct="1">
              <a:spcBef>
                <a:spcPct val="50000"/>
              </a:spcBef>
            </a:pPr>
            <a:r>
              <a:rPr lang="en-US" sz="1800" smtClean="0"/>
              <a:t>Heavy black clouds of dust rising over the Texas Panhandle, Texas.</a:t>
            </a:r>
          </a:p>
          <a:p>
            <a:pPr algn="ctr" eaLnBrk="1" hangingPunct="1">
              <a:spcBef>
                <a:spcPct val="50000"/>
              </a:spcBef>
            </a:pPr>
            <a:r>
              <a:rPr lang="en-US" sz="1800" smtClean="0"/>
              <a:t>Rothstein, Arthur</a:t>
            </a:r>
          </a:p>
          <a:p>
            <a:pPr algn="ctr" eaLnBrk="1" hangingPunct="1">
              <a:spcBef>
                <a:spcPct val="50000"/>
              </a:spcBef>
            </a:pPr>
            <a:endParaRPr lang="en-US" sz="1800" smtClean="0"/>
          </a:p>
          <a:p>
            <a:pPr eaLnBrk="1" hangingPunct="1">
              <a:spcBef>
                <a:spcPct val="50000"/>
              </a:spcBef>
            </a:pPr>
            <a:r>
              <a:rPr lang="en-US" sz="1800" smtClean="0"/>
              <a:t>We obtained this images from American Memory.</a:t>
            </a:r>
          </a:p>
          <a:p>
            <a:pPr eaLnBrk="1" hangingPunct="1">
              <a:spcBef>
                <a:spcPct val="50000"/>
              </a:spcBef>
            </a:pPr>
            <a:endParaRPr lang="en-US" sz="1800" smtClean="0"/>
          </a:p>
          <a:p>
            <a:pPr eaLnBrk="1" hangingPunct="1">
              <a:spcBef>
                <a:spcPct val="50000"/>
              </a:spcBef>
            </a:pPr>
            <a:r>
              <a:rPr lang="en-US" sz="1800" smtClean="0"/>
              <a:t>We chose to use this photograph because it is from the same site and timeframe as our WIP.  This image is haunting, and it definitely catches people’s attention, which is what we hope to do with students.  This photograph is a wonderful image using linear perspective to draw one’s eye straight to the car and the sun at the darkest point of the dust cloud.</a:t>
            </a:r>
          </a:p>
          <a:p>
            <a:pPr eaLnBrk="1" hangingPunct="1">
              <a:spcBef>
                <a:spcPct val="50000"/>
              </a:spcBef>
            </a:pPr>
            <a:endParaRPr lang="en-US" sz="1800" smtClean="0"/>
          </a:p>
          <a:p>
            <a:pPr eaLnBrk="1" hangingPunct="1">
              <a:spcBef>
                <a:spcPct val="50000"/>
              </a:spcBef>
            </a:pPr>
            <a:r>
              <a:rPr lang="en-US" sz="1800" smtClean="0"/>
              <a:t>Start talking to students about what they find intriguing about the photo.  </a:t>
            </a:r>
          </a:p>
          <a:p>
            <a:pPr eaLnBrk="1" hangingPunct="1">
              <a:spcBef>
                <a:spcPct val="50000"/>
              </a:spcBef>
            </a:pPr>
            <a:endParaRPr lang="en-US" sz="1800" smtClean="0"/>
          </a:p>
          <a:p>
            <a:pPr eaLnBrk="1" hangingPunct="1">
              <a:spcBef>
                <a:spcPct val="50000"/>
              </a:spcBef>
            </a:pPr>
            <a:r>
              <a:rPr lang="en-US" sz="1800" smtClean="0"/>
              <a:t>The aim of this slideshow is to give students a beginning introduction and overview of the pictures they will find in our electronic resource.  The photographs are famous, very striking, or of local San Diego areas to grab students’ interests.  When students are asked to look at photographs on their own, they will have a seen some samples and should be more prepared to ask questions, draw conclusions, and gather information after this slideshow.</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578AA85A-A810-4BF3-9604-D29EA70A1B95}" type="slidenum">
              <a:rPr lang="en-US"/>
              <a:pPr/>
              <a:t>8</a:t>
            </a:fld>
            <a:endParaRPr lang="en-US"/>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r>
              <a:rPr lang="en-US" smtClean="0"/>
              <a:t>This photograph gives students an idea of what a refugee camp may have looked like.  It is very unlike the kinds of homes our students are coming from, and it is very different from any kinds of camps they will have gone to (such as those for camping), so this photograph should peak their interests.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DD4E5253-DF77-48FF-B277-EF6185206402}" type="slidenum">
              <a:rPr lang="en-US"/>
              <a:pPr/>
              <a:t>9</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This photograph is here for two reasons.  First, it gives students an idea of the lengths students would go to when they did not have much money and had to make tough decisions about where to live.  This tent was a woman’s home, and should get them thinking about the differences between their homes and this one.  The second reason for this slide is that it shows students what the Mission Valley area of San Diego looked like before it was incorporated upon.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A412FB26-6D28-4A89-82A6-001DC96B5321}" type="slidenum">
              <a:rPr lang="en-US"/>
              <a:pPr/>
              <a:t>11</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smtClean="0"/>
              <a:t>This gives students another example of a home, this time of a tenant farmer.  The wals are plastered with newspaper, but the ceiling papers are disintegrating and falling off.  There is very little space to move, and the chairs do not match.  For these reasons, the home is very different from the camp homes and tents in prior photos.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EAE0F307-F626-4946-AC69-A9B28BBAA14F}" type="slidenum">
              <a:rPr lang="en-US"/>
              <a:pPr/>
              <a:t>12</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smtClean="0"/>
              <a:t>This photograph shows students what downtown San Diego looked like at this time, so that students can compare the downtown San Diego they know.</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3794"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33795"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8C902B8-925A-4787-92FF-FCCAE703DCED}" type="slidenum">
              <a:rPr lang="en-US"/>
              <a:pPr>
                <a:defRPr/>
              </a:pPr>
              <a:t>‹#›</a:t>
            </a:fld>
            <a:endParaRPr lang="en-US"/>
          </a:p>
        </p:txBody>
      </p:sp>
    </p:spTree>
  </p:cSld>
  <p:clrMapOvr>
    <a:masterClrMapping/>
  </p:clrMapOvr>
  <p:transition spd="slow" advTm="421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708D98-DCBA-49E4-B0FF-A617CFD88B45}" type="slidenum">
              <a:rPr lang="en-US"/>
              <a:pPr>
                <a:defRPr/>
              </a:pPr>
              <a:t>‹#›</a:t>
            </a:fld>
            <a:endParaRPr lang="en-US"/>
          </a:p>
        </p:txBody>
      </p:sp>
    </p:spTree>
  </p:cSld>
  <p:clrMapOvr>
    <a:masterClrMapping/>
  </p:clrMapOvr>
  <p:transition spd="slow" advTm="421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6F84275-AE08-44D0-A819-3E4BB1B311ED}" type="slidenum">
              <a:rPr lang="en-US"/>
              <a:pPr>
                <a:defRPr/>
              </a:pPr>
              <a:t>‹#›</a:t>
            </a:fld>
            <a:endParaRPr lang="en-US"/>
          </a:p>
        </p:txBody>
      </p:sp>
    </p:spTree>
  </p:cSld>
  <p:clrMapOvr>
    <a:masterClrMapping/>
  </p:clrMapOvr>
  <p:transition spd="slow" advTm="421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754CCBB-4FFC-43F9-808C-A0138EF65087}" type="slidenum">
              <a:rPr lang="en-US"/>
              <a:pPr>
                <a:defRPr/>
              </a:pPr>
              <a:t>‹#›</a:t>
            </a:fld>
            <a:endParaRPr lang="en-US"/>
          </a:p>
        </p:txBody>
      </p:sp>
    </p:spTree>
  </p:cSld>
  <p:clrMapOvr>
    <a:masterClrMapping/>
  </p:clrMapOvr>
  <p:transition spd="slow" advTm="421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h-T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B45543-DA8F-4791-AFF3-C8C21628A6FC}" type="slidenum">
              <a:rPr lang="en-US"/>
              <a:pPr>
                <a:defRPr/>
              </a:pPr>
              <a:t>‹#›</a:t>
            </a:fld>
            <a:endParaRPr lang="en-US"/>
          </a:p>
        </p:txBody>
      </p:sp>
    </p:spTree>
  </p:cSld>
  <p:clrMapOvr>
    <a:masterClrMapping/>
  </p:clrMapOvr>
  <p:transition spd="slow" advTm="421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35E76CB-4C1B-44C2-9AA5-6754B35D046A}" type="slidenum">
              <a:rPr lang="en-US"/>
              <a:pPr>
                <a:defRPr/>
              </a:pPr>
              <a:t>‹#›</a:t>
            </a:fld>
            <a:endParaRPr lang="en-US"/>
          </a:p>
        </p:txBody>
      </p:sp>
    </p:spTree>
  </p:cSld>
  <p:clrMapOvr>
    <a:masterClrMapping/>
  </p:clrMapOvr>
  <p:transition spd="slow" advTm="421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th-T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C136A5F-7E13-4DBA-812F-683D0CE2BBD2}" type="slidenum">
              <a:rPr lang="en-US"/>
              <a:pPr>
                <a:defRPr/>
              </a:pPr>
              <a:t>‹#›</a:t>
            </a:fld>
            <a:endParaRPr lang="en-US"/>
          </a:p>
        </p:txBody>
      </p:sp>
    </p:spTree>
  </p:cSld>
  <p:clrMapOvr>
    <a:masterClrMapping/>
  </p:clrMapOvr>
  <p:transition spd="slow" advTm="421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D37AB2C8-8BD9-4B9A-979B-11D86704D668}" type="slidenum">
              <a:rPr lang="en-US"/>
              <a:pPr>
                <a:defRPr/>
              </a:pPr>
              <a:t>‹#›</a:t>
            </a:fld>
            <a:endParaRPr lang="en-US"/>
          </a:p>
        </p:txBody>
      </p:sp>
    </p:spTree>
  </p:cSld>
  <p:clrMapOvr>
    <a:masterClrMapping/>
  </p:clrMapOvr>
  <p:transition spd="slow" advTm="421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397D476-12E7-417F-B7B7-4AE49CE2AB34}" type="slidenum">
              <a:rPr lang="en-US"/>
              <a:pPr>
                <a:defRPr/>
              </a:pPr>
              <a:t>‹#›</a:t>
            </a:fld>
            <a:endParaRPr lang="en-US"/>
          </a:p>
        </p:txBody>
      </p:sp>
    </p:spTree>
  </p:cSld>
  <p:clrMapOvr>
    <a:masterClrMapping/>
  </p:clrMapOvr>
  <p:transition spd="slow" advTm="421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h-T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C35096-531D-4C0D-BB7F-EE306FF4DEE7}" type="slidenum">
              <a:rPr lang="en-US"/>
              <a:pPr>
                <a:defRPr/>
              </a:pPr>
              <a:t>‹#›</a:t>
            </a:fld>
            <a:endParaRPr lang="en-US"/>
          </a:p>
        </p:txBody>
      </p:sp>
    </p:spTree>
  </p:cSld>
  <p:clrMapOvr>
    <a:masterClrMapping/>
  </p:clrMapOvr>
  <p:transition spd="slow" advTm="421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h-T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h-TH"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8602BA-1CE2-4D21-BC39-F3BDAC7D4E2B}" type="slidenum">
              <a:rPr lang="en-US"/>
              <a:pPr>
                <a:defRPr/>
              </a:pPr>
              <a:t>‹#›</a:t>
            </a:fld>
            <a:endParaRPr lang="en-US"/>
          </a:p>
        </p:txBody>
      </p:sp>
    </p:spTree>
  </p:cSld>
  <p:clrMapOvr>
    <a:masterClrMapping/>
  </p:clrMapOvr>
  <p:transition spd="slow" advTm="421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2771"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77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pitchFamily="34" charset="0"/>
                <a:cs typeface="Arial" pitchFamily="34" charset="0"/>
              </a:defRPr>
            </a:lvl1pPr>
          </a:lstStyle>
          <a:p>
            <a:pPr>
              <a:defRPr/>
            </a:pPr>
            <a:endParaRPr lang="en-US"/>
          </a:p>
        </p:txBody>
      </p:sp>
      <p:sp>
        <p:nvSpPr>
          <p:cNvPr id="327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pitchFamily="34" charset="0"/>
                <a:cs typeface="Arial" pitchFamily="34" charset="0"/>
              </a:defRPr>
            </a:lvl1pPr>
          </a:lstStyle>
          <a:p>
            <a:pPr>
              <a:defRPr/>
            </a:pPr>
            <a:endParaRPr lang="en-US"/>
          </a:p>
        </p:txBody>
      </p:sp>
      <p:sp>
        <p:nvSpPr>
          <p:cNvPr id="3277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pitchFamily="34" charset="0"/>
                <a:cs typeface="Arial" pitchFamily="34" charset="0"/>
              </a:defRPr>
            </a:lvl1pPr>
          </a:lstStyle>
          <a:p>
            <a:pPr>
              <a:defRPr/>
            </a:pPr>
            <a:fld id="{9BF0D080-6951-49AC-B2BB-A4793B55FBC8}"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spd="slow" advTm="421000">
    <p:fade/>
  </p:transition>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cs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Student\Desktop\8b27276r.jpg"/>
          <p:cNvPicPr>
            <a:picLocks noChangeAspect="1" noChangeArrowheads="1"/>
          </p:cNvPicPr>
          <p:nvPr/>
        </p:nvPicPr>
        <p:blipFill>
          <a:blip r:embed="rId3" cstate="print"/>
          <a:srcRect l="5000" t="5727" r="3572" b="4526"/>
          <a:stretch>
            <a:fillRect/>
          </a:stretch>
        </p:blipFill>
        <p:spPr bwMode="auto">
          <a:xfrm>
            <a:off x="685800" y="457200"/>
            <a:ext cx="7986183" cy="5867400"/>
          </a:xfrm>
          <a:prstGeom prst="rect">
            <a:avLst/>
          </a:prstGeom>
          <a:noFill/>
          <a:ln w="9525">
            <a:noFill/>
            <a:miter lim="800000"/>
            <a:headEnd/>
            <a:tailEnd/>
          </a:ln>
        </p:spPr>
      </p:pic>
      <p:sp>
        <p:nvSpPr>
          <p:cNvPr id="2051" name="Rectangle 3"/>
          <p:cNvSpPr>
            <a:spLocks noGrp="1" noChangeArrowheads="1"/>
          </p:cNvSpPr>
          <p:nvPr>
            <p:ph type="title" idx="4294967295"/>
          </p:nvPr>
        </p:nvSpPr>
        <p:spPr>
          <a:xfrm>
            <a:off x="457200" y="762000"/>
            <a:ext cx="8229600" cy="1447800"/>
          </a:xfrm>
        </p:spPr>
        <p:txBody>
          <a:bodyPr/>
          <a:lstStyle/>
          <a:p>
            <a:pPr eaLnBrk="1" hangingPunct="1"/>
            <a:r>
              <a:rPr lang="en-US" sz="5400" dirty="0" smtClean="0"/>
              <a:t>Images from </a:t>
            </a:r>
            <a:br>
              <a:rPr lang="en-US" sz="5400" dirty="0" smtClean="0"/>
            </a:br>
            <a:r>
              <a:rPr lang="en-US" sz="5400" dirty="0" smtClean="0"/>
              <a:t>The Great Depression</a:t>
            </a:r>
          </a:p>
        </p:txBody>
      </p:sp>
      <p:sp>
        <p:nvSpPr>
          <p:cNvPr id="2052" name="Text Box 4"/>
          <p:cNvSpPr txBox="1">
            <a:spLocks noChangeArrowheads="1"/>
          </p:cNvSpPr>
          <p:nvPr/>
        </p:nvSpPr>
        <p:spPr bwMode="auto">
          <a:xfrm>
            <a:off x="304800" y="6400800"/>
            <a:ext cx="8610600" cy="457200"/>
          </a:xfrm>
          <a:prstGeom prst="rect">
            <a:avLst/>
          </a:prstGeom>
          <a:noFill/>
          <a:ln w="9525">
            <a:noFill/>
            <a:miter lim="800000"/>
            <a:headEnd/>
            <a:tailEnd/>
          </a:ln>
        </p:spPr>
        <p:txBody>
          <a:bodyPr>
            <a:spAutoFit/>
          </a:bodyPr>
          <a:lstStyle/>
          <a:p>
            <a:pPr>
              <a:spcBef>
                <a:spcPct val="50000"/>
              </a:spcBef>
            </a:pPr>
            <a:endParaRPr lang="en-US"/>
          </a:p>
        </p:txBody>
      </p:sp>
      <p:sp>
        <p:nvSpPr>
          <p:cNvPr id="2053" name="Text Box 5"/>
          <p:cNvSpPr txBox="1">
            <a:spLocks noChangeArrowheads="1"/>
          </p:cNvSpPr>
          <p:nvPr/>
        </p:nvSpPr>
        <p:spPr bwMode="auto">
          <a:xfrm>
            <a:off x="228600" y="5867400"/>
            <a:ext cx="9144000" cy="457200"/>
          </a:xfrm>
          <a:prstGeom prst="rect">
            <a:avLst/>
          </a:prstGeom>
          <a:noFill/>
          <a:ln w="9525">
            <a:noFill/>
            <a:miter lim="800000"/>
            <a:headEnd/>
            <a:tailEnd/>
          </a:ln>
        </p:spPr>
        <p:txBody>
          <a:bodyPr>
            <a:spAutoFit/>
          </a:bodyPr>
          <a:lstStyle/>
          <a:p>
            <a:pPr>
              <a:spcBef>
                <a:spcPct val="50000"/>
              </a:spcBef>
            </a:pPr>
            <a:endParaRPr lang="en-US"/>
          </a:p>
        </p:txBody>
      </p:sp>
    </p:spTree>
  </p:cSld>
  <p:clrMapOvr>
    <a:masterClrMapping/>
  </p:clrMapOvr>
  <p:transition spd="slow" advTm="421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5486400"/>
            <a:ext cx="8229600" cy="1143000"/>
          </a:xfrm>
        </p:spPr>
        <p:txBody>
          <a:bodyPr/>
          <a:lstStyle/>
          <a:p>
            <a:pPr eaLnBrk="1" hangingPunct="1">
              <a:defRPr/>
            </a:pPr>
            <a:r>
              <a:rPr lang="en-US" smtClean="0">
                <a:solidFill>
                  <a:schemeClr val="bg2"/>
                </a:solidFill>
              </a:rPr>
              <a:t>Poverty was widespread</a:t>
            </a:r>
          </a:p>
        </p:txBody>
      </p:sp>
      <p:pic>
        <p:nvPicPr>
          <p:cNvPr id="5123" name="Picture 4" descr="evans1"/>
          <p:cNvPicPr>
            <a:picLocks noChangeAspect="1" noChangeArrowheads="1"/>
          </p:cNvPicPr>
          <p:nvPr/>
        </p:nvPicPr>
        <p:blipFill>
          <a:blip r:embed="rId2" cstate="print"/>
          <a:srcRect/>
          <a:stretch>
            <a:fillRect/>
          </a:stretch>
        </p:blipFill>
        <p:spPr bwMode="auto">
          <a:xfrm>
            <a:off x="685800" y="152400"/>
            <a:ext cx="7924800" cy="5105400"/>
          </a:xfrm>
          <a:prstGeom prst="rect">
            <a:avLst/>
          </a:prstGeom>
          <a:noFill/>
          <a:ln w="9525">
            <a:noFill/>
            <a:miter lim="800000"/>
            <a:headEnd/>
            <a:tailEnd/>
          </a:ln>
        </p:spPr>
      </p:pic>
    </p:spTree>
  </p:cSld>
  <p:clrMapOvr>
    <a:masterClrMapping/>
  </p:clrMapOvr>
  <p:transition spd="slow" advTm="7969">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Student\Desktop\8b22511r.jpg"/>
          <p:cNvPicPr>
            <a:picLocks noChangeAspect="1" noChangeArrowheads="1"/>
          </p:cNvPicPr>
          <p:nvPr/>
        </p:nvPicPr>
        <p:blipFill>
          <a:blip r:embed="rId3" cstate="print"/>
          <a:srcRect/>
          <a:stretch>
            <a:fillRect/>
          </a:stretch>
        </p:blipFill>
        <p:spPr bwMode="auto">
          <a:xfrm>
            <a:off x="838200" y="0"/>
            <a:ext cx="7772400" cy="5759450"/>
          </a:xfrm>
          <a:prstGeom prst="rect">
            <a:avLst/>
          </a:prstGeom>
          <a:noFill/>
          <a:ln w="9525">
            <a:noFill/>
            <a:miter lim="800000"/>
            <a:headEnd/>
            <a:tailEnd/>
          </a:ln>
        </p:spPr>
      </p:pic>
      <p:sp>
        <p:nvSpPr>
          <p:cNvPr id="8195" name="Rectangle 3"/>
          <p:cNvSpPr>
            <a:spLocks noGrp="1" noChangeArrowheads="1"/>
          </p:cNvSpPr>
          <p:nvPr>
            <p:ph type="title" idx="4294967295"/>
          </p:nvPr>
        </p:nvSpPr>
        <p:spPr>
          <a:xfrm>
            <a:off x="838200" y="5715000"/>
            <a:ext cx="7772400" cy="1143000"/>
          </a:xfrm>
        </p:spPr>
        <p:txBody>
          <a:bodyPr/>
          <a:lstStyle/>
          <a:p>
            <a:pPr eaLnBrk="1" hangingPunct="1"/>
            <a:r>
              <a:rPr lang="en-US" sz="2400" dirty="0" smtClean="0">
                <a:solidFill>
                  <a:schemeClr val="bg1"/>
                </a:solidFill>
              </a:rPr>
              <a:t>Family of tenant farmer at noonday meal near Muskogee, Oklahoma. His wife is shooing away flies with branch. </a:t>
            </a:r>
            <a:r>
              <a:rPr lang="en-US" sz="2400" i="1" dirty="0" smtClean="0">
                <a:solidFill>
                  <a:schemeClr val="bg1"/>
                </a:solidFill>
              </a:rPr>
              <a:t>Lee, Russell</a:t>
            </a:r>
          </a:p>
        </p:txBody>
      </p:sp>
    </p:spTree>
  </p:cSld>
  <p:clrMapOvr>
    <a:masterClrMapping/>
  </p:clrMapOvr>
  <p:transition spd="slow" advTm="421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Student\Desktop\8c01347r.jpg"/>
          <p:cNvPicPr>
            <a:picLocks noChangeAspect="1" noChangeArrowheads="1"/>
          </p:cNvPicPr>
          <p:nvPr/>
        </p:nvPicPr>
        <p:blipFill>
          <a:blip r:embed="rId3" cstate="print"/>
          <a:srcRect t="3883"/>
          <a:stretch>
            <a:fillRect/>
          </a:stretch>
        </p:blipFill>
        <p:spPr bwMode="auto">
          <a:xfrm>
            <a:off x="685800" y="228600"/>
            <a:ext cx="7848600" cy="5657850"/>
          </a:xfrm>
          <a:prstGeom prst="rect">
            <a:avLst/>
          </a:prstGeom>
          <a:noFill/>
          <a:ln w="9525">
            <a:noFill/>
            <a:miter lim="800000"/>
            <a:headEnd/>
            <a:tailEnd/>
          </a:ln>
        </p:spPr>
      </p:pic>
      <p:sp>
        <p:nvSpPr>
          <p:cNvPr id="7171" name="Rectangle 3"/>
          <p:cNvSpPr>
            <a:spLocks noGrp="1" noChangeArrowheads="1"/>
          </p:cNvSpPr>
          <p:nvPr>
            <p:ph type="title" idx="4294967295"/>
          </p:nvPr>
        </p:nvSpPr>
        <p:spPr>
          <a:xfrm>
            <a:off x="457200" y="5715000"/>
            <a:ext cx="7772400" cy="1143000"/>
          </a:xfrm>
        </p:spPr>
        <p:txBody>
          <a:bodyPr/>
          <a:lstStyle/>
          <a:p>
            <a:pPr eaLnBrk="1" hangingPunct="1"/>
            <a:r>
              <a:rPr lang="en-US" sz="2800" smtClean="0">
                <a:solidFill>
                  <a:schemeClr val="bg1"/>
                </a:solidFill>
              </a:rPr>
              <a:t>Square in midtown. San Diego, California.</a:t>
            </a:r>
            <a:br>
              <a:rPr lang="en-US" sz="2800" smtClean="0">
                <a:solidFill>
                  <a:schemeClr val="bg1"/>
                </a:solidFill>
              </a:rPr>
            </a:br>
            <a:r>
              <a:rPr lang="en-US" sz="2800" i="1" smtClean="0">
                <a:solidFill>
                  <a:schemeClr val="bg1"/>
                </a:solidFill>
              </a:rPr>
              <a:t>Lee, Russell</a:t>
            </a:r>
          </a:p>
        </p:txBody>
      </p:sp>
    </p:spTree>
  </p:cSld>
  <p:clrMapOvr>
    <a:masterClrMapping/>
  </p:clrMapOvr>
  <p:transition spd="slow" advTm="421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5334000"/>
            <a:ext cx="8229600" cy="1219200"/>
          </a:xfrm>
        </p:spPr>
        <p:txBody>
          <a:bodyPr/>
          <a:lstStyle/>
          <a:p>
            <a:pPr eaLnBrk="1" hangingPunct="1">
              <a:defRPr/>
            </a:pPr>
            <a:r>
              <a:rPr lang="en-US" smtClean="0">
                <a:solidFill>
                  <a:schemeClr val="bg2"/>
                </a:solidFill>
              </a:rPr>
              <a:t>Looking for work</a:t>
            </a:r>
          </a:p>
        </p:txBody>
      </p:sp>
      <p:pic>
        <p:nvPicPr>
          <p:cNvPr id="8195" name="Picture 4" descr="refugees"/>
          <p:cNvPicPr>
            <a:picLocks noChangeAspect="1" noChangeArrowheads="1"/>
          </p:cNvPicPr>
          <p:nvPr/>
        </p:nvPicPr>
        <p:blipFill>
          <a:blip r:embed="rId2" cstate="print"/>
          <a:srcRect l="2857" t="5971" r="2857" b="1493"/>
          <a:stretch>
            <a:fillRect/>
          </a:stretch>
        </p:blipFill>
        <p:spPr bwMode="auto">
          <a:xfrm>
            <a:off x="1981200" y="609600"/>
            <a:ext cx="5029200" cy="4724400"/>
          </a:xfrm>
          <a:prstGeom prst="rect">
            <a:avLst/>
          </a:prstGeom>
          <a:noFill/>
          <a:ln w="9525">
            <a:noFill/>
            <a:miter lim="800000"/>
            <a:headEnd/>
            <a:tailEnd/>
          </a:ln>
        </p:spPr>
      </p:pic>
    </p:spTree>
  </p:cSld>
  <p:clrMapOvr>
    <a:masterClrMapping/>
  </p:clrMapOvr>
  <p:transition spd="slow" advTm="3781">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381000"/>
            <a:ext cx="8229600" cy="990600"/>
          </a:xfrm>
        </p:spPr>
        <p:txBody>
          <a:bodyPr/>
          <a:lstStyle/>
          <a:p>
            <a:pPr eaLnBrk="1" hangingPunct="1">
              <a:defRPr/>
            </a:pPr>
            <a:r>
              <a:rPr lang="en-US" smtClean="0"/>
              <a:t>Shanty Towns </a:t>
            </a:r>
          </a:p>
        </p:txBody>
      </p:sp>
      <p:pic>
        <p:nvPicPr>
          <p:cNvPr id="9219" name="Picture 4" descr="poverty"/>
          <p:cNvPicPr>
            <a:picLocks noChangeAspect="1" noChangeArrowheads="1"/>
          </p:cNvPicPr>
          <p:nvPr/>
        </p:nvPicPr>
        <p:blipFill>
          <a:blip r:embed="rId2" cstate="print"/>
          <a:srcRect l="6061" t="5948" r="7576" b="4833"/>
          <a:stretch>
            <a:fillRect/>
          </a:stretch>
        </p:blipFill>
        <p:spPr bwMode="auto">
          <a:xfrm>
            <a:off x="2362200" y="1828800"/>
            <a:ext cx="4343400" cy="4572000"/>
          </a:xfrm>
          <a:prstGeom prst="rect">
            <a:avLst/>
          </a:prstGeom>
          <a:noFill/>
          <a:ln w="9525">
            <a:noFill/>
            <a:miter lim="800000"/>
            <a:headEnd/>
            <a:tailEnd/>
          </a:ln>
        </p:spPr>
      </p:pic>
    </p:spTree>
  </p:cSld>
  <p:clrMapOvr>
    <a:masterClrMapping/>
  </p:clrMapOvr>
  <p:transition spd="slow" advTm="4797">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381000"/>
            <a:ext cx="8229600" cy="1066800"/>
          </a:xfrm>
        </p:spPr>
        <p:txBody>
          <a:bodyPr/>
          <a:lstStyle/>
          <a:p>
            <a:pPr eaLnBrk="1" hangingPunct="1">
              <a:defRPr/>
            </a:pPr>
            <a:r>
              <a:rPr lang="en-US" smtClean="0">
                <a:solidFill>
                  <a:schemeClr val="folHlink"/>
                </a:solidFill>
              </a:rPr>
              <a:t>Soup Kitchens</a:t>
            </a:r>
          </a:p>
        </p:txBody>
      </p:sp>
      <p:pic>
        <p:nvPicPr>
          <p:cNvPr id="10244" name="Picture 4" descr="mission"/>
          <p:cNvPicPr>
            <a:picLocks noChangeAspect="1" noChangeArrowheads="1"/>
          </p:cNvPicPr>
          <p:nvPr/>
        </p:nvPicPr>
        <p:blipFill>
          <a:blip r:embed="rId2" cstate="print"/>
          <a:srcRect l="2752" t="4030" r="5505" b="2999"/>
          <a:stretch>
            <a:fillRect/>
          </a:stretch>
        </p:blipFill>
        <p:spPr bwMode="auto">
          <a:xfrm>
            <a:off x="609600" y="1676400"/>
            <a:ext cx="7620000" cy="4724400"/>
          </a:xfrm>
          <a:prstGeom prst="rect">
            <a:avLst/>
          </a:prstGeom>
          <a:noFill/>
          <a:ln w="9525">
            <a:noFill/>
            <a:miter lim="800000"/>
            <a:headEnd/>
            <a:tailEnd/>
          </a:ln>
        </p:spPr>
      </p:pic>
    </p:spTree>
  </p:cSld>
  <p:clrMapOvr>
    <a:masterClrMapping/>
  </p:clrMapOvr>
  <p:transition spd="slow" advTm="4422">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381000"/>
            <a:ext cx="8229600" cy="1066800"/>
          </a:xfrm>
        </p:spPr>
        <p:txBody>
          <a:bodyPr/>
          <a:lstStyle/>
          <a:p>
            <a:pPr eaLnBrk="1" hangingPunct="1">
              <a:defRPr/>
            </a:pPr>
            <a:r>
              <a:rPr lang="en-US" smtClean="0">
                <a:solidFill>
                  <a:srgbClr val="FF0000"/>
                </a:solidFill>
              </a:rPr>
              <a:t>The Bread Line</a:t>
            </a:r>
          </a:p>
        </p:txBody>
      </p:sp>
      <p:pic>
        <p:nvPicPr>
          <p:cNvPr id="11267" name="Picture 4" descr="relifline"/>
          <p:cNvPicPr>
            <a:picLocks noChangeAspect="1" noChangeArrowheads="1"/>
          </p:cNvPicPr>
          <p:nvPr/>
        </p:nvPicPr>
        <p:blipFill>
          <a:blip r:embed="rId2" cstate="print"/>
          <a:srcRect/>
          <a:stretch>
            <a:fillRect/>
          </a:stretch>
        </p:blipFill>
        <p:spPr bwMode="auto">
          <a:xfrm>
            <a:off x="914400" y="1371600"/>
            <a:ext cx="7391400" cy="5029200"/>
          </a:xfrm>
          <a:prstGeom prst="rect">
            <a:avLst/>
          </a:prstGeom>
          <a:noFill/>
          <a:ln w="9525">
            <a:noFill/>
            <a:miter lim="800000"/>
            <a:headEnd/>
            <a:tailEnd/>
          </a:ln>
        </p:spPr>
      </p:pic>
    </p:spTree>
  </p:cSld>
  <p:clrMapOvr>
    <a:masterClrMapping/>
  </p:clrMapOvr>
  <p:transition spd="slow" advTm="3734">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mtClean="0">
                <a:solidFill>
                  <a:srgbClr val="000000"/>
                </a:solidFill>
                <a:effectLst>
                  <a:outerShdw blurRad="38100" dist="38100" dir="2700000" algn="tl">
                    <a:srgbClr val="FFFFFF"/>
                  </a:outerShdw>
                </a:effectLst>
              </a:rPr>
              <a:t>Strike</a:t>
            </a:r>
          </a:p>
        </p:txBody>
      </p:sp>
      <p:pic>
        <p:nvPicPr>
          <p:cNvPr id="12291" name="Picture 4" descr="fisher"/>
          <p:cNvPicPr>
            <a:picLocks noChangeAspect="1" noChangeArrowheads="1"/>
          </p:cNvPicPr>
          <p:nvPr/>
        </p:nvPicPr>
        <p:blipFill>
          <a:blip r:embed="rId2" cstate="print"/>
          <a:srcRect l="3371" t="3226" r="4494" b="6452"/>
          <a:stretch>
            <a:fillRect/>
          </a:stretch>
        </p:blipFill>
        <p:spPr bwMode="auto">
          <a:xfrm>
            <a:off x="1371600" y="1752600"/>
            <a:ext cx="6248400" cy="4267200"/>
          </a:xfrm>
          <a:prstGeom prst="rect">
            <a:avLst/>
          </a:prstGeom>
          <a:noFill/>
          <a:ln w="9525">
            <a:noFill/>
            <a:miter lim="800000"/>
            <a:headEnd/>
            <a:tailEnd/>
          </a:ln>
        </p:spPr>
      </p:pic>
    </p:spTree>
  </p:cSld>
  <p:clrMapOvr>
    <a:masterClrMapping/>
  </p:clrMapOvr>
  <p:transition spd="slow" advTm="4735">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5257800"/>
            <a:ext cx="8229600" cy="1143000"/>
          </a:xfrm>
        </p:spPr>
        <p:txBody>
          <a:bodyPr/>
          <a:lstStyle/>
          <a:p>
            <a:pPr eaLnBrk="1" hangingPunct="1">
              <a:defRPr/>
            </a:pPr>
            <a:r>
              <a:rPr lang="en-US" smtClean="0">
                <a:solidFill>
                  <a:srgbClr val="000000"/>
                </a:solidFill>
                <a:effectLst>
                  <a:outerShdw blurRad="38100" dist="38100" dir="2700000" algn="tl">
                    <a:srgbClr val="FFFFFF"/>
                  </a:outerShdw>
                </a:effectLst>
              </a:rPr>
              <a:t>Segregation</a:t>
            </a:r>
          </a:p>
        </p:txBody>
      </p:sp>
      <p:sp>
        <p:nvSpPr>
          <p:cNvPr id="45059" name="Rectangle 3"/>
          <p:cNvSpPr>
            <a:spLocks noGrp="1" noChangeArrowheads="1"/>
          </p:cNvSpPr>
          <p:nvPr>
            <p:ph type="body" idx="1"/>
          </p:nvPr>
        </p:nvSpPr>
        <p:spPr>
          <a:xfrm>
            <a:off x="457200" y="1981200"/>
            <a:ext cx="8229600" cy="1676400"/>
          </a:xfrm>
        </p:spPr>
        <p:txBody>
          <a:bodyPr/>
          <a:lstStyle/>
          <a:p>
            <a:pPr eaLnBrk="1" hangingPunct="1">
              <a:defRPr/>
            </a:pPr>
            <a:endParaRPr lang="th-TH" smtClean="0"/>
          </a:p>
        </p:txBody>
      </p:sp>
      <p:pic>
        <p:nvPicPr>
          <p:cNvPr id="14340" name="Picture 4" descr="lesson_1_clip_image002"/>
          <p:cNvPicPr>
            <a:picLocks noChangeAspect="1" noChangeArrowheads="1"/>
          </p:cNvPicPr>
          <p:nvPr/>
        </p:nvPicPr>
        <p:blipFill>
          <a:blip r:embed="rId2" cstate="print"/>
          <a:srcRect/>
          <a:stretch>
            <a:fillRect/>
          </a:stretch>
        </p:blipFill>
        <p:spPr bwMode="auto">
          <a:xfrm>
            <a:off x="4953000" y="381000"/>
            <a:ext cx="4191000" cy="4800600"/>
          </a:xfrm>
          <a:prstGeom prst="rect">
            <a:avLst/>
          </a:prstGeom>
          <a:noFill/>
          <a:ln w="9525">
            <a:noFill/>
            <a:miter lim="800000"/>
            <a:headEnd/>
            <a:tailEnd/>
          </a:ln>
        </p:spPr>
      </p:pic>
      <p:pic>
        <p:nvPicPr>
          <p:cNvPr id="14341" name="Picture 5" descr="busstation"/>
          <p:cNvPicPr>
            <a:picLocks noChangeAspect="1" noChangeArrowheads="1"/>
          </p:cNvPicPr>
          <p:nvPr/>
        </p:nvPicPr>
        <p:blipFill>
          <a:blip r:embed="rId3" cstate="print"/>
          <a:srcRect/>
          <a:stretch>
            <a:fillRect/>
          </a:stretch>
        </p:blipFill>
        <p:spPr bwMode="auto">
          <a:xfrm>
            <a:off x="152400" y="304800"/>
            <a:ext cx="5105400" cy="4953000"/>
          </a:xfrm>
          <a:prstGeom prst="rect">
            <a:avLst/>
          </a:prstGeom>
          <a:noFill/>
          <a:ln w="9525">
            <a:noFill/>
            <a:miter lim="800000"/>
            <a:headEnd/>
            <a:tailEnd/>
          </a:ln>
        </p:spPr>
      </p:pic>
    </p:spTree>
  </p:cSld>
  <p:clrMapOvr>
    <a:masterClrMapping/>
  </p:clrMapOvr>
  <p:transition spd="slow" advTm="9156">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dirty="0" smtClean="0"/>
              <a:t> White Supremacy</a:t>
            </a:r>
          </a:p>
        </p:txBody>
      </p:sp>
      <p:sp>
        <p:nvSpPr>
          <p:cNvPr id="46083" name="Rectangle 3"/>
          <p:cNvSpPr>
            <a:spLocks noGrp="1" noChangeArrowheads="1"/>
          </p:cNvSpPr>
          <p:nvPr>
            <p:ph type="body" idx="1"/>
          </p:nvPr>
        </p:nvSpPr>
        <p:spPr/>
        <p:txBody>
          <a:bodyPr/>
          <a:lstStyle/>
          <a:p>
            <a:pPr eaLnBrk="1" hangingPunct="1">
              <a:defRPr/>
            </a:pPr>
            <a:endParaRPr lang="th-TH" smtClean="0"/>
          </a:p>
        </p:txBody>
      </p:sp>
      <p:pic>
        <p:nvPicPr>
          <p:cNvPr id="15364" name="Picture 4" descr="kkk"/>
          <p:cNvPicPr>
            <a:picLocks noChangeAspect="1" noChangeArrowheads="1"/>
          </p:cNvPicPr>
          <p:nvPr/>
        </p:nvPicPr>
        <p:blipFill>
          <a:blip r:embed="rId2" cstate="print"/>
          <a:srcRect/>
          <a:stretch>
            <a:fillRect/>
          </a:stretch>
        </p:blipFill>
        <p:spPr bwMode="auto">
          <a:xfrm>
            <a:off x="457200" y="1981200"/>
            <a:ext cx="5410200" cy="4191000"/>
          </a:xfrm>
          <a:prstGeom prst="rect">
            <a:avLst/>
          </a:prstGeom>
          <a:noFill/>
          <a:ln w="9525">
            <a:noFill/>
            <a:miter lim="800000"/>
            <a:headEnd/>
            <a:tailEnd/>
          </a:ln>
        </p:spPr>
      </p:pic>
      <p:pic>
        <p:nvPicPr>
          <p:cNvPr id="15365" name="Picture 5" descr="hanging"/>
          <p:cNvPicPr>
            <a:picLocks noChangeAspect="1" noChangeArrowheads="1"/>
          </p:cNvPicPr>
          <p:nvPr/>
        </p:nvPicPr>
        <p:blipFill>
          <a:blip r:embed="rId3" cstate="print"/>
          <a:srcRect/>
          <a:stretch>
            <a:fillRect/>
          </a:stretch>
        </p:blipFill>
        <p:spPr bwMode="auto">
          <a:xfrm>
            <a:off x="5791200" y="1981200"/>
            <a:ext cx="2819400" cy="4191000"/>
          </a:xfrm>
          <a:prstGeom prst="rect">
            <a:avLst/>
          </a:prstGeom>
          <a:noFill/>
          <a:ln w="9525">
            <a:noFill/>
            <a:miter lim="800000"/>
            <a:headEnd/>
            <a:tailEnd/>
          </a:ln>
        </p:spPr>
      </p:pic>
    </p:spTree>
  </p:cSld>
  <p:clrMapOvr>
    <a:masterClrMapping/>
  </p:clrMapOvr>
  <p:transition spd="slow" advTm="9219">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r" eaLnBrk="1" hangingPunct="1">
              <a:defRPr/>
            </a:pPr>
            <a:r>
              <a:rPr lang="en-US" sz="4000" dirty="0" smtClean="0"/>
              <a:t>Black Tuesday</a:t>
            </a:r>
            <a:br>
              <a:rPr lang="en-US" sz="4000" dirty="0" smtClean="0"/>
            </a:br>
            <a:r>
              <a:rPr lang="en-US" sz="4000" dirty="0" smtClean="0"/>
              <a:t>October 29, 1929</a:t>
            </a:r>
          </a:p>
        </p:txBody>
      </p:sp>
      <p:pic>
        <p:nvPicPr>
          <p:cNvPr id="3075" name="Picture 4" descr="Black_Tuesday_2"/>
          <p:cNvPicPr>
            <a:picLocks noChangeAspect="1" noChangeArrowheads="1"/>
          </p:cNvPicPr>
          <p:nvPr/>
        </p:nvPicPr>
        <p:blipFill>
          <a:blip r:embed="rId2" cstate="print"/>
          <a:srcRect l="8163" r="10204"/>
          <a:stretch>
            <a:fillRect/>
          </a:stretch>
        </p:blipFill>
        <p:spPr bwMode="auto">
          <a:xfrm>
            <a:off x="304800" y="381000"/>
            <a:ext cx="4021138" cy="5986463"/>
          </a:xfrm>
          <a:prstGeom prst="rect">
            <a:avLst/>
          </a:prstGeom>
          <a:noFill/>
          <a:ln w="9525">
            <a:noFill/>
            <a:miter lim="800000"/>
            <a:headEnd/>
            <a:tailEnd/>
          </a:ln>
        </p:spPr>
      </p:pic>
      <p:pic>
        <p:nvPicPr>
          <p:cNvPr id="3076" name="Picture 5" descr="stock_market_crash_sold_out"/>
          <p:cNvPicPr>
            <a:picLocks noChangeAspect="1" noChangeArrowheads="1"/>
          </p:cNvPicPr>
          <p:nvPr/>
        </p:nvPicPr>
        <p:blipFill>
          <a:blip r:embed="rId3" cstate="print"/>
          <a:srcRect/>
          <a:stretch>
            <a:fillRect/>
          </a:stretch>
        </p:blipFill>
        <p:spPr bwMode="auto">
          <a:xfrm>
            <a:off x="4648200" y="1905000"/>
            <a:ext cx="3709988" cy="4464050"/>
          </a:xfrm>
          <a:prstGeom prst="rect">
            <a:avLst/>
          </a:prstGeom>
          <a:noFill/>
          <a:ln w="9525">
            <a:noFill/>
            <a:miter lim="800000"/>
            <a:headEnd/>
            <a:tailEnd/>
          </a:ln>
        </p:spPr>
      </p:pic>
    </p:spTree>
  </p:cSld>
  <p:clrMapOvr>
    <a:masterClrMapping/>
  </p:clrMapOvr>
  <p:transition spd="slow" advTm="5844">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smtClean="0">
                <a:solidFill>
                  <a:schemeClr val="folHlink"/>
                </a:solidFill>
              </a:rPr>
              <a:t>Millions lost their jobs</a:t>
            </a:r>
          </a:p>
        </p:txBody>
      </p:sp>
      <p:sp>
        <p:nvSpPr>
          <p:cNvPr id="35843" name="Rectangle 3"/>
          <p:cNvSpPr>
            <a:spLocks noGrp="1" noChangeArrowheads="1"/>
          </p:cNvSpPr>
          <p:nvPr>
            <p:ph type="body" idx="1"/>
          </p:nvPr>
        </p:nvSpPr>
        <p:spPr/>
        <p:txBody>
          <a:bodyPr/>
          <a:lstStyle/>
          <a:p>
            <a:pPr eaLnBrk="1" hangingPunct="1">
              <a:defRPr/>
            </a:pPr>
            <a:endParaRPr lang="th-TH" smtClean="0"/>
          </a:p>
        </p:txBody>
      </p:sp>
      <p:pic>
        <p:nvPicPr>
          <p:cNvPr id="4100" name="Picture 4" descr="jobbureau"/>
          <p:cNvPicPr>
            <a:picLocks noChangeAspect="1" noChangeArrowheads="1"/>
          </p:cNvPicPr>
          <p:nvPr/>
        </p:nvPicPr>
        <p:blipFill>
          <a:blip r:embed="rId2" cstate="print"/>
          <a:srcRect/>
          <a:stretch>
            <a:fillRect/>
          </a:stretch>
        </p:blipFill>
        <p:spPr bwMode="auto">
          <a:xfrm>
            <a:off x="457200" y="1524000"/>
            <a:ext cx="8305800" cy="5105400"/>
          </a:xfrm>
          <a:prstGeom prst="rect">
            <a:avLst/>
          </a:prstGeom>
          <a:noFill/>
          <a:ln w="9525">
            <a:noFill/>
            <a:miter lim="800000"/>
            <a:headEnd/>
            <a:tailEnd/>
          </a:ln>
        </p:spPr>
      </p:pic>
    </p:spTree>
  </p:cSld>
  <p:clrMapOvr>
    <a:masterClrMapping/>
  </p:clrMapOvr>
  <p:transition spd="slow" advTm="3828">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pression09.jpg"/>
          <p:cNvPicPr>
            <a:picLocks noChangeAspect="1"/>
          </p:cNvPicPr>
          <p:nvPr/>
        </p:nvPicPr>
        <p:blipFill>
          <a:blip r:embed="rId2" cstate="print"/>
          <a:stretch>
            <a:fillRect/>
          </a:stretch>
        </p:blipFill>
        <p:spPr>
          <a:xfrm>
            <a:off x="1524000" y="1828800"/>
            <a:ext cx="5715000" cy="4229100"/>
          </a:xfrm>
          <a:prstGeom prst="rect">
            <a:avLst/>
          </a:prstGeom>
        </p:spPr>
      </p:pic>
      <p:sp>
        <p:nvSpPr>
          <p:cNvPr id="5" name="Rectangle 4"/>
          <p:cNvSpPr/>
          <p:nvPr/>
        </p:nvSpPr>
        <p:spPr>
          <a:xfrm>
            <a:off x="609600" y="304800"/>
            <a:ext cx="8229600" cy="1077218"/>
          </a:xfrm>
          <a:prstGeom prst="rect">
            <a:avLst/>
          </a:prstGeom>
        </p:spPr>
        <p:txBody>
          <a:bodyPr wrap="square">
            <a:spAutoFit/>
          </a:bodyPr>
          <a:lstStyle/>
          <a:p>
            <a:r>
              <a:rPr lang="en-US" sz="3200" dirty="0" smtClean="0"/>
              <a:t>People packed up everything they owned and moved  when they lost their homes.</a:t>
            </a:r>
            <a:endParaRPr lang="en-US" sz="3200" dirty="0"/>
          </a:p>
        </p:txBody>
      </p:sp>
    </p:spTree>
  </p:cSld>
  <p:clrMapOvr>
    <a:masterClrMapping/>
  </p:clrMapOvr>
  <p:transition spd="slow" advTm="42100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6096000"/>
            <a:ext cx="8229600" cy="762000"/>
          </a:xfrm>
        </p:spPr>
        <p:txBody>
          <a:bodyPr/>
          <a:lstStyle/>
          <a:p>
            <a:pPr eaLnBrk="1" hangingPunct="1">
              <a:defRPr/>
            </a:pPr>
            <a:r>
              <a:rPr lang="en-US" smtClean="0">
                <a:solidFill>
                  <a:schemeClr val="accent1"/>
                </a:solidFill>
              </a:rPr>
              <a:t>On the Road</a:t>
            </a:r>
          </a:p>
        </p:txBody>
      </p:sp>
      <p:pic>
        <p:nvPicPr>
          <p:cNvPr id="7171" name="Picture 4" descr="train"/>
          <p:cNvPicPr>
            <a:picLocks noChangeAspect="1" noChangeArrowheads="1"/>
          </p:cNvPicPr>
          <p:nvPr/>
        </p:nvPicPr>
        <p:blipFill>
          <a:blip r:embed="rId2" cstate="print"/>
          <a:srcRect l="2597" t="2638" r="3896" b="2391"/>
          <a:stretch>
            <a:fillRect/>
          </a:stretch>
        </p:blipFill>
        <p:spPr bwMode="auto">
          <a:xfrm>
            <a:off x="1828800" y="381000"/>
            <a:ext cx="5486400" cy="5486400"/>
          </a:xfrm>
          <a:prstGeom prst="rect">
            <a:avLst/>
          </a:prstGeom>
          <a:noFill/>
          <a:ln w="9525">
            <a:noFill/>
            <a:miter lim="800000"/>
            <a:headEnd/>
            <a:tailEnd/>
          </a:ln>
        </p:spPr>
      </p:pic>
    </p:spTree>
  </p:cSld>
  <p:clrMapOvr>
    <a:masterClrMapping/>
  </p:clrMapOvr>
  <p:transition spd="slow" advTm="4469">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724400" y="0"/>
            <a:ext cx="3733800" cy="6019800"/>
          </a:xfrm>
        </p:spPr>
        <p:txBody>
          <a:bodyPr/>
          <a:lstStyle/>
          <a:p>
            <a:pPr eaLnBrk="1" hangingPunct="1">
              <a:defRPr/>
            </a:pPr>
            <a:r>
              <a:rPr lang="en-US" dirty="0" smtClean="0">
                <a:solidFill>
                  <a:schemeClr val="bg1"/>
                </a:solidFill>
              </a:rPr>
              <a:t>Destitute pea pickers in California</a:t>
            </a:r>
            <a:br>
              <a:rPr lang="en-US" dirty="0" smtClean="0">
                <a:solidFill>
                  <a:schemeClr val="bg1"/>
                </a:solidFill>
              </a:rPr>
            </a:br>
            <a:r>
              <a:rPr lang="en-US" i="1" dirty="0" smtClean="0">
                <a:solidFill>
                  <a:schemeClr val="bg1"/>
                </a:solidFill>
              </a:rPr>
              <a:t>Lange, Dorothea</a:t>
            </a:r>
            <a:endParaRPr lang="en-US" dirty="0" smtClean="0">
              <a:solidFill>
                <a:srgbClr val="000000"/>
              </a:solidFill>
              <a:effectLst>
                <a:outerShdw blurRad="38100" dist="38100" dir="2700000" algn="tl">
                  <a:srgbClr val="FFFFFF"/>
                </a:outerShdw>
              </a:effectLst>
            </a:endParaRPr>
          </a:p>
        </p:txBody>
      </p:sp>
      <p:pic>
        <p:nvPicPr>
          <p:cNvPr id="2051" name="Picture 4" descr="migmoth"/>
          <p:cNvPicPr>
            <a:picLocks noChangeAspect="1" noChangeArrowheads="1"/>
          </p:cNvPicPr>
          <p:nvPr/>
        </p:nvPicPr>
        <p:blipFill>
          <a:blip r:embed="rId2" cstate="print"/>
          <a:srcRect/>
          <a:stretch>
            <a:fillRect/>
          </a:stretch>
        </p:blipFill>
        <p:spPr bwMode="auto">
          <a:xfrm>
            <a:off x="533400" y="1295400"/>
            <a:ext cx="3729552" cy="4648200"/>
          </a:xfrm>
          <a:prstGeom prst="rect">
            <a:avLst/>
          </a:prstGeom>
          <a:noFill/>
          <a:ln w="9525">
            <a:noFill/>
            <a:miter lim="800000"/>
            <a:headEnd/>
            <a:tailEnd/>
          </a:ln>
        </p:spPr>
      </p:pic>
    </p:spTree>
  </p:cSld>
  <p:clrMapOvr>
    <a:masterClrMapping/>
  </p:clrMapOvr>
  <p:transition spd="slow" advTm="10219">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381000"/>
            <a:ext cx="8229600" cy="990600"/>
          </a:xfrm>
        </p:spPr>
        <p:txBody>
          <a:bodyPr/>
          <a:lstStyle/>
          <a:p>
            <a:pPr eaLnBrk="1" hangingPunct="1">
              <a:defRPr/>
            </a:pPr>
            <a:r>
              <a:rPr lang="en-US" sz="4000" smtClean="0">
                <a:solidFill>
                  <a:srgbClr val="000000"/>
                </a:solidFill>
                <a:effectLst>
                  <a:outerShdw blurRad="38100" dist="38100" dir="2700000" algn="tl">
                    <a:srgbClr val="FFFFFF"/>
                  </a:outerShdw>
                </a:effectLst>
              </a:rPr>
              <a:t>Drought turned the land into</a:t>
            </a:r>
            <a:br>
              <a:rPr lang="en-US" sz="4000" smtClean="0">
                <a:solidFill>
                  <a:srgbClr val="000000"/>
                </a:solidFill>
                <a:effectLst>
                  <a:outerShdw blurRad="38100" dist="38100" dir="2700000" algn="tl">
                    <a:srgbClr val="FFFFFF"/>
                  </a:outerShdw>
                </a:effectLst>
              </a:rPr>
            </a:br>
            <a:r>
              <a:rPr lang="en-US" sz="4000" smtClean="0">
                <a:solidFill>
                  <a:srgbClr val="000000"/>
                </a:solidFill>
                <a:effectLst>
                  <a:outerShdw blurRad="38100" dist="38100" dir="2700000" algn="tl">
                    <a:srgbClr val="FFFFFF"/>
                  </a:outerShdw>
                </a:effectLst>
              </a:rPr>
              <a:t> a Dust Bowl</a:t>
            </a:r>
          </a:p>
        </p:txBody>
      </p:sp>
      <p:pic>
        <p:nvPicPr>
          <p:cNvPr id="6147" name="Picture 4" descr="dustbowl"/>
          <p:cNvPicPr>
            <a:picLocks noChangeAspect="1" noChangeArrowheads="1"/>
          </p:cNvPicPr>
          <p:nvPr/>
        </p:nvPicPr>
        <p:blipFill>
          <a:blip r:embed="rId2" cstate="print"/>
          <a:srcRect/>
          <a:stretch>
            <a:fillRect/>
          </a:stretch>
        </p:blipFill>
        <p:spPr bwMode="auto">
          <a:xfrm>
            <a:off x="1371600" y="1447800"/>
            <a:ext cx="6324600" cy="5181600"/>
          </a:xfrm>
          <a:prstGeom prst="rect">
            <a:avLst/>
          </a:prstGeom>
          <a:noFill/>
          <a:ln w="9525">
            <a:noFill/>
            <a:miter lim="800000"/>
            <a:headEnd/>
            <a:tailEnd/>
          </a:ln>
        </p:spPr>
      </p:pic>
    </p:spTree>
  </p:cSld>
  <p:clrMapOvr>
    <a:masterClrMapping/>
  </p:clrMapOvr>
  <p:transition spd="slow" advTm="4672">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Student\Desktop\8a44712r.jpg"/>
          <p:cNvPicPr>
            <a:picLocks noChangeAspect="1" noChangeArrowheads="1"/>
          </p:cNvPicPr>
          <p:nvPr/>
        </p:nvPicPr>
        <p:blipFill>
          <a:blip r:embed="rId3" cstate="print"/>
          <a:srcRect/>
          <a:stretch>
            <a:fillRect/>
          </a:stretch>
        </p:blipFill>
        <p:spPr bwMode="auto">
          <a:xfrm>
            <a:off x="457200" y="228600"/>
            <a:ext cx="8077200" cy="5364163"/>
          </a:xfrm>
          <a:prstGeom prst="rect">
            <a:avLst/>
          </a:prstGeom>
          <a:noFill/>
          <a:ln w="9525">
            <a:noFill/>
            <a:miter lim="800000"/>
            <a:headEnd/>
            <a:tailEnd/>
          </a:ln>
        </p:spPr>
      </p:pic>
      <p:sp>
        <p:nvSpPr>
          <p:cNvPr id="4099" name="Text Box 3"/>
          <p:cNvSpPr txBox="1">
            <a:spLocks noChangeArrowheads="1"/>
          </p:cNvSpPr>
          <p:nvPr/>
        </p:nvSpPr>
        <p:spPr bwMode="auto">
          <a:xfrm>
            <a:off x="838200" y="5715000"/>
            <a:ext cx="7239000" cy="457200"/>
          </a:xfrm>
          <a:prstGeom prst="rect">
            <a:avLst/>
          </a:prstGeom>
          <a:noFill/>
          <a:ln w="9525">
            <a:noFill/>
            <a:miter lim="800000"/>
            <a:headEnd/>
            <a:tailEnd/>
          </a:ln>
        </p:spPr>
        <p:txBody>
          <a:bodyPr>
            <a:spAutoFit/>
          </a:bodyPr>
          <a:lstStyle/>
          <a:p>
            <a:pPr>
              <a:spcBef>
                <a:spcPct val="50000"/>
              </a:spcBef>
            </a:pPr>
            <a:endParaRPr lang="en-US"/>
          </a:p>
        </p:txBody>
      </p:sp>
      <p:sp>
        <p:nvSpPr>
          <p:cNvPr id="4100" name="Rectangle 6"/>
          <p:cNvSpPr>
            <a:spLocks noGrp="1" noChangeArrowheads="1"/>
          </p:cNvSpPr>
          <p:nvPr>
            <p:ph type="title" idx="4294967295"/>
          </p:nvPr>
        </p:nvSpPr>
        <p:spPr>
          <a:xfrm>
            <a:off x="762000" y="5715000"/>
            <a:ext cx="7772400" cy="1143000"/>
          </a:xfrm>
        </p:spPr>
        <p:txBody>
          <a:bodyPr/>
          <a:lstStyle/>
          <a:p>
            <a:pPr eaLnBrk="1" hangingPunct="1"/>
            <a:r>
              <a:rPr lang="en-US" sz="2800" smtClean="0">
                <a:solidFill>
                  <a:schemeClr val="bg1"/>
                </a:solidFill>
              </a:rPr>
              <a:t>Flood refugee encampment at Forrest City, Arkansas</a:t>
            </a:r>
            <a:br>
              <a:rPr lang="en-US" sz="2800" smtClean="0">
                <a:solidFill>
                  <a:schemeClr val="bg1"/>
                </a:solidFill>
              </a:rPr>
            </a:br>
            <a:r>
              <a:rPr lang="en-US" sz="2800" i="1" smtClean="0">
                <a:solidFill>
                  <a:schemeClr val="bg1"/>
                </a:solidFill>
              </a:rPr>
              <a:t>Evans, Walker</a:t>
            </a:r>
            <a:endParaRPr lang="en-US" sz="2800" i="1" smtClean="0"/>
          </a:p>
        </p:txBody>
      </p:sp>
    </p:spTree>
  </p:cSld>
  <p:clrMapOvr>
    <a:masterClrMapping/>
  </p:clrMapOvr>
  <p:transition spd="slow" advTm="421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C:\Documents and Settings\Student\Desktop\8c00256r.jpg"/>
          <p:cNvPicPr>
            <a:picLocks noChangeAspect="1" noChangeArrowheads="1"/>
          </p:cNvPicPr>
          <p:nvPr/>
        </p:nvPicPr>
        <p:blipFill>
          <a:blip r:embed="rId3" cstate="print"/>
          <a:srcRect t="5333" r="3999"/>
          <a:stretch>
            <a:fillRect/>
          </a:stretch>
        </p:blipFill>
        <p:spPr bwMode="auto">
          <a:xfrm>
            <a:off x="762000" y="304800"/>
            <a:ext cx="7315200" cy="5410200"/>
          </a:xfrm>
          <a:prstGeom prst="rect">
            <a:avLst/>
          </a:prstGeom>
          <a:noFill/>
          <a:ln w="9525">
            <a:noFill/>
            <a:miter lim="800000"/>
            <a:headEnd/>
            <a:tailEnd/>
          </a:ln>
        </p:spPr>
      </p:pic>
      <p:sp>
        <p:nvSpPr>
          <p:cNvPr id="6147" name="Rectangle 4"/>
          <p:cNvSpPr>
            <a:spLocks noGrp="1" noChangeArrowheads="1"/>
          </p:cNvSpPr>
          <p:nvPr>
            <p:ph type="title" idx="4294967295"/>
          </p:nvPr>
        </p:nvSpPr>
        <p:spPr>
          <a:xfrm>
            <a:off x="609600" y="5486400"/>
            <a:ext cx="7772400" cy="1143000"/>
          </a:xfrm>
        </p:spPr>
        <p:txBody>
          <a:bodyPr/>
          <a:lstStyle/>
          <a:p>
            <a:pPr eaLnBrk="1" hangingPunct="1"/>
            <a:r>
              <a:rPr lang="en-US" sz="1800" smtClean="0">
                <a:solidFill>
                  <a:schemeClr val="bg1"/>
                </a:solidFill>
              </a:rPr>
              <a:t>"We're living in a tent because we wouldn't pay anyone thirty or thirty-five dollars for a two-room bug trap." Mission Valley, San Diego, California.</a:t>
            </a:r>
            <a:br>
              <a:rPr lang="en-US" sz="1800" smtClean="0">
                <a:solidFill>
                  <a:schemeClr val="bg1"/>
                </a:solidFill>
              </a:rPr>
            </a:br>
            <a:r>
              <a:rPr lang="en-US" sz="1800" i="1" smtClean="0">
                <a:solidFill>
                  <a:schemeClr val="bg1"/>
                </a:solidFill>
              </a:rPr>
              <a:t>Lee, Russell</a:t>
            </a:r>
          </a:p>
        </p:txBody>
      </p:sp>
    </p:spTree>
  </p:cSld>
  <p:clrMapOvr>
    <a:masterClrMapping/>
  </p:clrMapOvr>
  <p:transition spd="slow" advTm="421000">
    <p:fade/>
  </p:transition>
  <p:timing>
    <p:tnLst>
      <p:par>
        <p:cTn id="1" dur="indefinite" restart="never" nodeType="tmRoot"/>
      </p:par>
    </p:tn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265</TotalTime>
  <Words>560</Words>
  <Application>Microsoft Office PowerPoint</Application>
  <PresentationFormat>On-screen Show (4:3)</PresentationFormat>
  <Paragraphs>38</Paragraphs>
  <Slides>19</Slides>
  <Notes>5</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Textured</vt:lpstr>
      <vt:lpstr>Images from  The Great Depression</vt:lpstr>
      <vt:lpstr>Black Tuesday October 29, 1929</vt:lpstr>
      <vt:lpstr>Millions lost their jobs</vt:lpstr>
      <vt:lpstr>Slide 4</vt:lpstr>
      <vt:lpstr>On the Road</vt:lpstr>
      <vt:lpstr>Destitute pea pickers in California Lange, Dorothea</vt:lpstr>
      <vt:lpstr>Drought turned the land into  a Dust Bowl</vt:lpstr>
      <vt:lpstr>Flood refugee encampment at Forrest City, Arkansas Evans, Walker</vt:lpstr>
      <vt:lpstr>"We're living in a tent because we wouldn't pay anyone thirty or thirty-five dollars for a two-room bug trap." Mission Valley, San Diego, California. Lee, Russell</vt:lpstr>
      <vt:lpstr>Poverty was widespread</vt:lpstr>
      <vt:lpstr>Family of tenant farmer at noonday meal near Muskogee, Oklahoma. His wife is shooing away flies with branch. Lee, Russell</vt:lpstr>
      <vt:lpstr>Square in midtown. San Diego, California. Lee, Russell</vt:lpstr>
      <vt:lpstr>Looking for work</vt:lpstr>
      <vt:lpstr>Shanty Towns </vt:lpstr>
      <vt:lpstr>Soup Kitchens</vt:lpstr>
      <vt:lpstr>The Bread Line</vt:lpstr>
      <vt:lpstr>Strike</vt:lpstr>
      <vt:lpstr>Segregation</vt:lpstr>
      <vt:lpstr> White Supremacy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Depression</dc:title>
  <dc:creator>ACER</dc:creator>
  <cp:lastModifiedBy>lorettem</cp:lastModifiedBy>
  <cp:revision>23</cp:revision>
  <dcterms:created xsi:type="dcterms:W3CDTF">2009-07-08T07:47:51Z</dcterms:created>
  <dcterms:modified xsi:type="dcterms:W3CDTF">2014-01-20T22:41:10Z</dcterms:modified>
</cp:coreProperties>
</file>